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84" r:id="rId3"/>
    <p:sldId id="296" r:id="rId4"/>
    <p:sldId id="369" r:id="rId5"/>
    <p:sldId id="285" r:id="rId6"/>
    <p:sldId id="286" r:id="rId7"/>
    <p:sldId id="370" r:id="rId8"/>
    <p:sldId id="344" r:id="rId9"/>
    <p:sldId id="349" r:id="rId10"/>
    <p:sldId id="356" r:id="rId11"/>
    <p:sldId id="346" r:id="rId12"/>
    <p:sldId id="350" r:id="rId13"/>
    <p:sldId id="372" r:id="rId14"/>
    <p:sldId id="352" r:id="rId15"/>
    <p:sldId id="353" r:id="rId16"/>
    <p:sldId id="357" r:id="rId17"/>
    <p:sldId id="355" r:id="rId18"/>
    <p:sldId id="373" r:id="rId19"/>
    <p:sldId id="359" r:id="rId20"/>
    <p:sldId id="347" r:id="rId21"/>
    <p:sldId id="374" r:id="rId22"/>
    <p:sldId id="379" r:id="rId23"/>
    <p:sldId id="380" r:id="rId24"/>
    <p:sldId id="381" r:id="rId25"/>
    <p:sldId id="375" r:id="rId26"/>
    <p:sldId id="360" r:id="rId27"/>
    <p:sldId id="376" r:id="rId28"/>
    <p:sldId id="377" r:id="rId29"/>
    <p:sldId id="361" r:id="rId30"/>
    <p:sldId id="378" r:id="rId31"/>
    <p:sldId id="382" r:id="rId32"/>
    <p:sldId id="316" r:id="rId33"/>
  </p:sldIdLst>
  <p:sldSz cx="9144000" cy="6858000" type="screen4x3"/>
  <p:notesSz cx="9874250" cy="6724650"/>
  <p:embeddedFontLst>
    <p:embeddedFont>
      <p:font typeface="ＭＳ Ｐゴシック" pitchFamily="34" charset="-128"/>
      <p:regular r:id="rId36"/>
    </p:embeddedFont>
    <p:embeddedFont>
      <p:font typeface="Arial Narrow" pitchFamily="34" charset="0"/>
      <p:regular r:id="rId37"/>
      <p:bold r:id="rId38"/>
      <p:italic r:id="rId39"/>
      <p:boldItalic r:id="rId40"/>
    </p:embeddedFont>
    <p:embeddedFont>
      <p:font typeface="Calibri" pitchFamily="34" charset="0"/>
      <p:regular r:id="rId41"/>
      <p:bold r:id="rId42"/>
      <p:italic r:id="rId43"/>
      <p:boldItalic r:id="rId4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0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7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43" Type="http://schemas.openxmlformats.org/officeDocument/2006/relationships/font" Target="fonts/font8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A29AC2BA-1D2A-485B-A73F-7274AB2B5833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872F150-A2B4-4B4F-96F0-687C903C2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23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760549C-3403-42AC-BD56-9310CF58AA02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7C8FDF45-A413-436C-A967-AE615AFB3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5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5C4B8C2-4D58-43B9-A02F-CDED020A84D4}" type="slidenum">
              <a:rPr lang="en-US" smtClean="0"/>
              <a:pPr algn="l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i="1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DCE83F2-67D0-4302-A702-1DC99FEA52F8}" type="slidenum">
              <a:rPr lang="en-US" smtClean="0"/>
              <a:pPr algn="l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3E84789-F5DA-4426-AC72-75822F8F1555}" type="slidenum">
              <a:rPr lang="en-US" smtClean="0"/>
              <a:pPr algn="l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i="1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AC61F9D-B99D-4F01-B58F-BBC64BD0DE56}" type="slidenum">
              <a:rPr lang="en-US" smtClean="0"/>
              <a:pPr algn="l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34BD1690-715B-410A-8E52-67EB29A89C16}" type="slidenum">
              <a:rPr lang="en-US" smtClean="0"/>
              <a:pPr algn="l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475F701-7025-4D2B-AECD-25DC01FEF180}" type="slidenum">
              <a:rPr lang="en-US" smtClean="0"/>
              <a:pPr algn="l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9504308-4DF0-4F60-8186-64F9981FE4E5}" type="slidenum">
              <a:rPr lang="en-US" smtClean="0"/>
              <a:pPr algn="l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0911F1C-5F73-4746-AA1F-E133487107E7}" type="slidenum">
              <a:rPr lang="en-US" smtClean="0"/>
              <a:pPr algn="l"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B6C4216-D91B-4085-9BC3-F46EA581B74E}" type="slidenum">
              <a:rPr lang="en-US" smtClean="0"/>
              <a:pPr algn="l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16A46EC-085B-4A55-B515-30BE38AE7182}" type="slidenum">
              <a:rPr lang="en-US" smtClean="0"/>
              <a:pPr algn="l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E1C3916-E1A0-4AF0-8AA6-293F08D38E27}" type="slidenum">
              <a:rPr lang="en-US" smtClean="0"/>
              <a:pPr algn="l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9C85D82-7C48-420D-8957-C2E2E5DAD4A4}" type="slidenum">
              <a:rPr lang="en-US" smtClean="0"/>
              <a:pPr algn="l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4D97A55-5FB9-4A61-BCCE-406C1AB18EA1}" type="slidenum">
              <a:rPr lang="en-US" smtClean="0"/>
              <a:pPr algn="l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F96BC30C-7055-4486-A3B4-89701424D5A9}" type="slidenum">
              <a:rPr lang="en-US" smtClean="0">
                <a:latin typeface="Arial" charset="0"/>
              </a:rPr>
              <a:pPr algn="l"/>
              <a:t>24</a:t>
            </a:fld>
            <a:endParaRPr lang="en-US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432175" y="465138"/>
            <a:ext cx="3097213" cy="2322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C6343E5-ED26-4505-9146-B3E7AE658ECA}" type="slidenum">
              <a:rPr lang="en-US" smtClean="0"/>
              <a:pPr algn="l"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  <a:p>
            <a:pPr marL="228600" indent="-228600">
              <a:buFontTx/>
              <a:buAutoNum type="arabicPeriod"/>
            </a:pPr>
            <a:endParaRPr lang="en-US" smtClean="0"/>
          </a:p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F4F6ECB-C219-4D71-AC28-65B08038F1B1}" type="slidenum">
              <a:rPr lang="en-US" smtClean="0"/>
              <a:pPr algn="l"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i="1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AD05936-DD92-4F38-8422-D8389B4DA4BB}" type="slidenum">
              <a:rPr lang="en-US" smtClean="0"/>
              <a:pPr algn="l"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AutoNum type="arabicPeriod"/>
            </a:pPr>
            <a:endParaRPr lang="en-US" smtClean="0"/>
          </a:p>
          <a:p>
            <a:pPr>
              <a:buFontTx/>
              <a:buAutoNum type="arabicPeriod"/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3CE0781-4B65-44AA-850B-024B99815F1E}" type="slidenum">
              <a:rPr lang="en-US" smtClean="0"/>
              <a:pPr algn="l"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50148A34-AD4F-45D2-B37F-99BA9B981E7E}" type="slidenum">
              <a:rPr lang="en-US" smtClean="0"/>
              <a:pPr algn="l"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8C21C6D-CBEA-4A14-86B1-6AC3E0CDF232}" type="slidenum">
              <a:rPr lang="en-US" smtClean="0"/>
              <a:pPr algn="l"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999E8B9-BB64-4EAD-9759-3080200A0749}" type="slidenum">
              <a:rPr lang="en-US" smtClean="0"/>
              <a:pPr algn="l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ACF7336-5BB2-4F49-81CD-ED72E32C89C2}" type="slidenum">
              <a:rPr lang="en-US" smtClean="0"/>
              <a:pPr algn="l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26ED5F5-D288-4B57-AB89-CDED23080F06}" type="slidenum">
              <a:rPr lang="en-US" smtClean="0"/>
              <a:pPr algn="l"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AutoNum type="arabicPeriod"/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D4981C3-11AE-4C3E-BD34-2073D5110999}" type="slidenum">
              <a:rPr lang="en-US" smtClean="0"/>
              <a:pPr algn="l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483151F5-45A2-4E57-9403-DA5D3D475E59}" type="slidenum">
              <a:rPr lang="en-US" smtClean="0"/>
              <a:pPr algn="l"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B0941FF5-6A35-4D7F-8E8F-95CB6B68362B}" type="slidenum">
              <a:rPr lang="en-US" smtClean="0"/>
              <a:pPr algn="l"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0B5595E-F967-4AC5-87EA-F938D53CF12B}" type="slidenum">
              <a:rPr lang="en-US" smtClean="0"/>
              <a:pPr algn="l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3C7EE-E795-4EBA-BFDA-9787B01B2E54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D19B7-5852-4BC5-BF9F-9522C56748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18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037A-6239-4651-9FF6-A4DF6E536218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1B785-F16B-446D-8EB3-ABAF005F1B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77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4A7F4-97B9-497D-AC2F-6FFEC041815D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BB72A-6AC4-4DCC-8BAA-D01C39D4C0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70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7602F-A22D-4A0C-9509-298180C922D1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C801E-9EAB-447E-85BE-2D4B1917A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42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39D27-74F6-4AD0-991D-C18F0AFBB7EE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34360-723F-4914-AEC3-9D217EE84A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39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88D0-AD7A-41F1-AEBB-74D3B70AF506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39347-AE85-4BE7-BA21-98AE3E955F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14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43F1-B7DD-4D0D-A5B5-87524CDE6C25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BD4D4-DF4D-4AF8-8001-FA555BBE37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82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C6B55-3A4D-4780-8AF0-3FB3396E233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1E2D-F5F7-40C6-9111-AECC0C81D3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204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D97B-045E-4A7D-A1D0-EA7A8D977E51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E3074-91F9-411A-8F6B-60147516BE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86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21DED-A2CF-41B3-9679-571AC7DEFB8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3574F-5EBC-4C79-AA47-17D4596718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5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41C7-A975-45C6-B8D7-752FFA9B734A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C77DA-2C86-499C-A235-021E49737A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902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1818619-496A-4BFA-90F2-B1097C3C25E6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86B5A487-48B0-4655-BFF1-0C6DDACF44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sz="3200" b="1">
                <a:solidFill>
                  <a:schemeClr val="bg1"/>
                </a:solidFill>
                <a:latin typeface="Arial Narrow" pitchFamily="34" charset="0"/>
                <a:cs typeface="+mn-cs"/>
              </a:rPr>
              <a:t>iPROCEEDS 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  <a:cs typeface="+mn-cs"/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  <a:cs typeface="+mn-cs"/>
            </a:endParaRPr>
          </a:p>
          <a:p>
            <a:pPr>
              <a:defRPr/>
            </a:pPr>
            <a:endParaRPr lang="en-GB" sz="16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mk">
              <a:ea typeface="MS PGothic" pitchFamily="34" charset="-128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4393232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200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US" sz="3200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/>
            <a:r>
              <a:rPr lang="en-US" sz="1400" b="1" dirty="0" err="1">
                <a:solidFill>
                  <a:schemeClr val="bg1"/>
                </a:solidFill>
              </a:rPr>
              <a:t>Проект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за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таргетирање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на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криминалните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приноси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од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интернет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во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Југоисточна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Европа</a:t>
            </a:r>
            <a:r>
              <a:rPr lang="en-US" sz="1400" b="1" dirty="0">
                <a:solidFill>
                  <a:schemeClr val="bg1"/>
                </a:solidFill>
              </a:rPr>
              <a:t> и </a:t>
            </a:r>
            <a:r>
              <a:rPr lang="en-US" sz="1400" b="1" dirty="0" err="1">
                <a:solidFill>
                  <a:schemeClr val="bg1"/>
                </a:solidFill>
              </a:rPr>
              <a:t>во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err="1">
                <a:solidFill>
                  <a:schemeClr val="bg1"/>
                </a:solidFill>
              </a:rPr>
              <a:t>Турција</a:t>
            </a:r>
            <a:endParaRPr lang="en-US" sz="1400" dirty="0">
              <a:solidFill>
                <a:schemeClr val="bg1"/>
              </a:solidFill>
            </a:endParaRPr>
          </a:p>
          <a:p>
            <a:pPr eaLnBrk="1" hangingPunct="1"/>
            <a:endParaRPr 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056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Типологии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текот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парите</a:t>
            </a:r>
            <a:r>
              <a:rPr lang="en-US" dirty="0" smtClean="0"/>
              <a:t>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стекнати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кривично</a:t>
            </a:r>
            <a:r>
              <a:rPr lang="en-US" dirty="0" smtClean="0"/>
              <a:t> </a:t>
            </a:r>
            <a:r>
              <a:rPr lang="en-US" dirty="0" err="1" smtClean="0"/>
              <a:t>дело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endParaRPr lang="en-US" dirty="0" smtClean="0"/>
          </a:p>
        </p:txBody>
      </p:sp>
      <p:sp>
        <p:nvSpPr>
          <p:cNvPr id="2058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898989"/>
                </a:solidFill>
              </a:rPr>
              <a:t>Сесија 1.4.2/Втор час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Идентификација на „мулиња“ за пренос на пари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идентификација/активност на „мулињата“ за пренос на пари?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Меѓународни трансфери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12291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Меѓународни трансфери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Криминалците користат меѓународни трансфери од различен вид за да го отежнат влегувањето во трага на имотната корист што ја стекнале од криминал. </a:t>
            </a:r>
          </a:p>
          <a:p>
            <a:r>
              <a:rPr lang="en-US" smtClean="0"/>
              <a:t>Меѓународни трансфери може да се вршат преку банкарски сметки, е-валута, услуги за плаќање преку интернет, услуги за трансфер на пари итн.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Меѓународни трансфери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предизвици се јавуваат во истрагата, барањето, заплената и во конфискацијата на средствата од криминална активност кога средствата се пренесуваат меѓународно?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меѓународни трансфери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 err="1" smtClean="0"/>
              <a:t>Криминалецот</a:t>
            </a:r>
            <a:r>
              <a:rPr lang="en-US" sz="3000" dirty="0" smtClean="0"/>
              <a:t> </a:t>
            </a:r>
            <a:r>
              <a:rPr lang="en-US" sz="3000" dirty="0" err="1" smtClean="0"/>
              <a:t>се</a:t>
            </a:r>
            <a:r>
              <a:rPr lang="en-US" sz="3000" dirty="0" smtClean="0"/>
              <a:t> </a:t>
            </a:r>
            <a:r>
              <a:rPr lang="en-US" sz="3000" dirty="0" err="1" smtClean="0"/>
              <a:t>здобива</a:t>
            </a:r>
            <a:r>
              <a:rPr lang="en-US" sz="3000" dirty="0" smtClean="0"/>
              <a:t> </a:t>
            </a:r>
            <a:r>
              <a:rPr lang="en-US" sz="3000" dirty="0" err="1" smtClean="0"/>
              <a:t>со</a:t>
            </a:r>
            <a:r>
              <a:rPr lang="en-US" sz="3000" dirty="0" smtClean="0"/>
              <a:t> </a:t>
            </a:r>
            <a:r>
              <a:rPr lang="en-US" sz="3000" dirty="0" err="1" smtClean="0"/>
              <a:t>контрола</a:t>
            </a:r>
            <a:r>
              <a:rPr lang="en-US" sz="3000" dirty="0" smtClean="0"/>
              <a:t> (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пример</a:t>
            </a:r>
            <a:r>
              <a:rPr lang="en-US" sz="3000" dirty="0" smtClean="0"/>
              <a:t>) </a:t>
            </a:r>
            <a:r>
              <a:rPr lang="en-US" sz="3000" dirty="0" err="1" smtClean="0"/>
              <a:t>над</a:t>
            </a:r>
            <a:r>
              <a:rPr lang="en-US" sz="3000" dirty="0" smtClean="0"/>
              <a:t> </a:t>
            </a:r>
            <a:r>
              <a:rPr lang="en-US" sz="3000" dirty="0" err="1" smtClean="0"/>
              <a:t>компромитираната</a:t>
            </a:r>
            <a:r>
              <a:rPr lang="en-US" sz="3000" dirty="0" smtClean="0"/>
              <a:t> </a:t>
            </a:r>
            <a:r>
              <a:rPr lang="en-US" sz="3000" dirty="0" err="1" smtClean="0"/>
              <a:t>банкарска</a:t>
            </a:r>
            <a:r>
              <a:rPr lang="en-US" sz="3000" dirty="0" smtClean="0"/>
              <a:t> </a:t>
            </a:r>
            <a:r>
              <a:rPr lang="en-US" sz="3000" dirty="0" err="1" smtClean="0"/>
              <a:t>сметка</a:t>
            </a:r>
            <a:r>
              <a:rPr lang="en-US" sz="3000" dirty="0" smtClean="0"/>
              <a:t> </a:t>
            </a:r>
            <a:r>
              <a:rPr lang="en-US" sz="3000" dirty="0" err="1" smtClean="0"/>
              <a:t>на</a:t>
            </a:r>
            <a:r>
              <a:rPr lang="en-US" sz="3000" dirty="0" smtClean="0"/>
              <a:t> </a:t>
            </a:r>
            <a:r>
              <a:rPr lang="en-US" sz="3000" dirty="0" err="1" smtClean="0"/>
              <a:t>клиентот</a:t>
            </a:r>
            <a:r>
              <a:rPr lang="en-US" sz="3000" dirty="0" smtClean="0"/>
              <a:t>.</a:t>
            </a:r>
          </a:p>
          <a:p>
            <a:r>
              <a:rPr lang="en-US" sz="3000" dirty="0" err="1" smtClean="0"/>
              <a:t>Средства</a:t>
            </a:r>
            <a:r>
              <a:rPr lang="en-US" sz="3000" dirty="0" smtClean="0"/>
              <a:t> </a:t>
            </a:r>
            <a:r>
              <a:rPr lang="en-US" sz="3000" dirty="0" err="1" smtClean="0"/>
              <a:t>пренесени</a:t>
            </a:r>
            <a:r>
              <a:rPr lang="en-US" sz="3000" dirty="0" smtClean="0"/>
              <a:t> </a:t>
            </a:r>
            <a:r>
              <a:rPr lang="en-US" sz="3000" dirty="0" err="1" smtClean="0"/>
              <a:t>до</a:t>
            </a:r>
            <a:r>
              <a:rPr lang="en-US" sz="3000" dirty="0" smtClean="0"/>
              <a:t> „</a:t>
            </a:r>
            <a:r>
              <a:rPr lang="en-US" sz="3000" dirty="0" err="1" smtClean="0"/>
              <a:t>мулиња</a:t>
            </a:r>
            <a:r>
              <a:rPr lang="en-US" sz="3000" dirty="0" smtClean="0"/>
              <a:t>“ </a:t>
            </a:r>
            <a:r>
              <a:rPr lang="en-US" sz="3000" dirty="0" err="1" smtClean="0"/>
              <a:t>во</a:t>
            </a:r>
            <a:r>
              <a:rPr lang="en-US" sz="3000" dirty="0" smtClean="0"/>
              <a:t> </a:t>
            </a:r>
            <a:r>
              <a:rPr lang="en-US" sz="3000" dirty="0" err="1" smtClean="0"/>
              <a:t>иста</a:t>
            </a:r>
            <a:r>
              <a:rPr lang="en-US" sz="3000" dirty="0" smtClean="0"/>
              <a:t> </a:t>
            </a:r>
            <a:r>
              <a:rPr lang="en-US" sz="3000" dirty="0" err="1" smtClean="0"/>
              <a:t>јурисдикција</a:t>
            </a:r>
            <a:r>
              <a:rPr lang="en-US" sz="3000" dirty="0" smtClean="0"/>
              <a:t>.</a:t>
            </a:r>
          </a:p>
          <a:p>
            <a:r>
              <a:rPr lang="en-US" sz="3000" dirty="0" smtClean="0"/>
              <a:t>„</a:t>
            </a:r>
            <a:r>
              <a:rPr lang="en-US" sz="3000" dirty="0" err="1" smtClean="0"/>
              <a:t>Мулињата</a:t>
            </a:r>
            <a:r>
              <a:rPr lang="en-US" sz="3000" dirty="0" smtClean="0"/>
              <a:t>“ </a:t>
            </a:r>
            <a:r>
              <a:rPr lang="en-US" sz="3000" dirty="0" err="1" smtClean="0"/>
              <a:t>ги</a:t>
            </a:r>
            <a:r>
              <a:rPr lang="en-US" sz="3000" dirty="0" smtClean="0"/>
              <a:t> </a:t>
            </a:r>
            <a:r>
              <a:rPr lang="en-US" sz="3000" dirty="0" err="1" smtClean="0"/>
              <a:t>пренесуваат</a:t>
            </a:r>
            <a:r>
              <a:rPr lang="en-US" sz="3000" dirty="0" smtClean="0"/>
              <a:t> </a:t>
            </a:r>
            <a:r>
              <a:rPr lang="en-US" sz="3000" dirty="0" err="1" smtClean="0"/>
              <a:t>средствата</a:t>
            </a:r>
            <a:r>
              <a:rPr lang="en-US" sz="3000" dirty="0" smtClean="0"/>
              <a:t> </a:t>
            </a:r>
            <a:r>
              <a:rPr lang="en-US" sz="3000" dirty="0" err="1" smtClean="0"/>
              <a:t>преку</a:t>
            </a:r>
            <a:r>
              <a:rPr lang="en-US" sz="3000" dirty="0" smtClean="0"/>
              <a:t> </a:t>
            </a:r>
            <a:r>
              <a:rPr lang="en-US" sz="3000" dirty="0" err="1" smtClean="0"/>
              <a:t>меѓународен</a:t>
            </a:r>
            <a:r>
              <a:rPr lang="en-US" sz="3000" dirty="0" smtClean="0"/>
              <a:t> </a:t>
            </a:r>
            <a:r>
              <a:rPr lang="en-US" sz="3000" dirty="0" err="1" smtClean="0"/>
              <a:t>банкарски</a:t>
            </a:r>
            <a:r>
              <a:rPr lang="en-US" sz="3000" dirty="0" smtClean="0"/>
              <a:t> </a:t>
            </a:r>
            <a:r>
              <a:rPr lang="en-US" sz="3000" dirty="0" err="1" smtClean="0"/>
              <a:t>трансфер</a:t>
            </a:r>
            <a:r>
              <a:rPr lang="en-US" sz="3000" dirty="0" smtClean="0"/>
              <a:t> </a:t>
            </a:r>
            <a:r>
              <a:rPr lang="en-US" sz="3000" dirty="0" err="1" smtClean="0"/>
              <a:t>до</a:t>
            </a:r>
            <a:r>
              <a:rPr lang="en-US" sz="3000" dirty="0" smtClean="0"/>
              <a:t> </a:t>
            </a:r>
            <a:r>
              <a:rPr lang="en-US" sz="3000" dirty="0" err="1" smtClean="0"/>
              <a:t>физичко</a:t>
            </a:r>
            <a:r>
              <a:rPr lang="en-US" sz="3000" dirty="0" smtClean="0"/>
              <a:t> </a:t>
            </a:r>
            <a:r>
              <a:rPr lang="en-US" sz="3000" dirty="0" err="1" smtClean="0"/>
              <a:t>или</a:t>
            </a:r>
            <a:r>
              <a:rPr lang="en-US" sz="3000" dirty="0" smtClean="0"/>
              <a:t> </a:t>
            </a:r>
            <a:r>
              <a:rPr lang="en-US" sz="3000" dirty="0" err="1" smtClean="0"/>
              <a:t>до</a:t>
            </a:r>
            <a:r>
              <a:rPr lang="en-US" sz="3000" dirty="0" smtClean="0"/>
              <a:t> </a:t>
            </a:r>
            <a:r>
              <a:rPr lang="en-US" sz="3000" dirty="0" err="1" smtClean="0"/>
              <a:t>правно</a:t>
            </a:r>
            <a:r>
              <a:rPr lang="en-US" sz="3000" dirty="0" smtClean="0"/>
              <a:t> </a:t>
            </a:r>
            <a:r>
              <a:rPr lang="en-US" sz="3000" dirty="0" err="1" smtClean="0"/>
              <a:t>лице</a:t>
            </a:r>
            <a:r>
              <a:rPr lang="en-US" sz="3000" dirty="0" smtClean="0"/>
              <a:t> </a:t>
            </a:r>
            <a:r>
              <a:rPr lang="en-US" sz="3000" dirty="0" err="1" smtClean="0"/>
              <a:t>под</a:t>
            </a:r>
            <a:r>
              <a:rPr lang="en-US" sz="3000" dirty="0" smtClean="0"/>
              <a:t> </a:t>
            </a:r>
            <a:r>
              <a:rPr lang="en-US" sz="3000" dirty="0" err="1" smtClean="0"/>
              <a:t>различна</a:t>
            </a:r>
            <a:r>
              <a:rPr lang="en-US" sz="3000" dirty="0" smtClean="0"/>
              <a:t> </a:t>
            </a:r>
            <a:r>
              <a:rPr lang="en-US" sz="3000" dirty="0" err="1" smtClean="0"/>
              <a:t>јурисдикција</a:t>
            </a:r>
            <a:r>
              <a:rPr lang="en-US" sz="3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368425"/>
          </a:xfrm>
        </p:spPr>
        <p:txBody>
          <a:bodyPr/>
          <a:lstStyle/>
          <a:p>
            <a:r>
              <a:rPr lang="en-US" smtClean="0"/>
              <a:t>Идентификација на употреба на меѓународни трансфери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што ќе укажат на користење на меѓународни трансфери може да се користат?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50937"/>
          </a:xfrm>
        </p:spPr>
        <p:txBody>
          <a:bodyPr/>
          <a:lstStyle/>
          <a:p>
            <a:r>
              <a:rPr lang="en-US" smtClean="0"/>
              <a:t>Идентификација на употреба на меѓународни трансфери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меѓународни трансфери?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Виртуелни валути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23962"/>
          </a:xfrm>
        </p:spPr>
        <p:txBody>
          <a:bodyPr/>
          <a:lstStyle/>
          <a:p>
            <a:r>
              <a:rPr lang="en-US" smtClean="0"/>
              <a:t>Виртуелни валути и е-пари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виртуелни валути и е-пари познавате?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Терминологија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917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err="1" smtClean="0"/>
              <a:t>Виртуелна</a:t>
            </a:r>
            <a:r>
              <a:rPr lang="en-US" sz="2200" dirty="0" smtClean="0"/>
              <a:t> </a:t>
            </a:r>
            <a:r>
              <a:rPr lang="en-US" sz="2200" dirty="0" err="1" smtClean="0"/>
              <a:t>валута</a:t>
            </a:r>
            <a:endParaRPr lang="en-US" sz="2200" dirty="0" smtClean="0"/>
          </a:p>
          <a:p>
            <a:pPr marL="457200" lvl="1" indent="0">
              <a:lnSpc>
                <a:spcPct val="80000"/>
              </a:lnSpc>
              <a:buFont typeface="Arial" charset="0"/>
              <a:buNone/>
            </a:pPr>
            <a:r>
              <a:rPr lang="en-US" sz="2000" i="1" dirty="0" err="1" smtClean="0"/>
              <a:t>Виртуелна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валута</a:t>
            </a:r>
            <a:r>
              <a:rPr lang="en-US" sz="2000" i="1" dirty="0" smtClean="0"/>
              <a:t> е </a:t>
            </a:r>
            <a:r>
              <a:rPr lang="en-US" sz="2000" i="1" dirty="0" err="1" smtClean="0"/>
              <a:t>дигитално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претставување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вредност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која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може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тргува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интернет</a:t>
            </a:r>
            <a:r>
              <a:rPr lang="en-US" sz="2000" i="1" dirty="0" smtClean="0"/>
              <a:t> и </a:t>
            </a:r>
            <a:r>
              <a:rPr lang="en-US" sz="2000" i="1" dirty="0" err="1" smtClean="0"/>
              <a:t>функционира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како</a:t>
            </a:r>
            <a:r>
              <a:rPr lang="en-US" sz="2000" i="1" dirty="0" smtClean="0"/>
              <a:t> (1) </a:t>
            </a:r>
            <a:r>
              <a:rPr lang="en-US" sz="2000" i="1" dirty="0" err="1" smtClean="0"/>
              <a:t>медиум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размена</a:t>
            </a:r>
            <a:r>
              <a:rPr lang="en-US" sz="2000" i="1" dirty="0" smtClean="0"/>
              <a:t>; (2) </a:t>
            </a:r>
            <a:r>
              <a:rPr lang="en-US" sz="2000" i="1" dirty="0" err="1" smtClean="0"/>
              <a:t>пресметковна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единица</a:t>
            </a:r>
            <a:r>
              <a:rPr lang="en-US" sz="2000" i="1" dirty="0" smtClean="0"/>
              <a:t>; и/</a:t>
            </a:r>
            <a:r>
              <a:rPr lang="en-US" sz="2000" i="1" dirty="0" err="1" smtClean="0"/>
              <a:t>или</a:t>
            </a:r>
            <a:r>
              <a:rPr lang="en-US" sz="2000" i="1" dirty="0" smtClean="0"/>
              <a:t> (3) </a:t>
            </a:r>
            <a:r>
              <a:rPr lang="en-US" sz="2000" i="1" dirty="0" err="1" smtClean="0"/>
              <a:t>место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чување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вредност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но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нема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легален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статус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средство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плаќање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ниедна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јурисдикција</a:t>
            </a:r>
            <a:r>
              <a:rPr lang="en-US" sz="2000" i="1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/>
              <a:t>Електронски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пари</a:t>
            </a:r>
            <a:r>
              <a:rPr lang="en-US" sz="2200" dirty="0" smtClean="0"/>
              <a:t>/е-</a:t>
            </a:r>
            <a:r>
              <a:rPr lang="en-US" sz="2200" dirty="0" err="1" smtClean="0"/>
              <a:t>пари</a:t>
            </a:r>
            <a:endParaRPr lang="en-US" sz="2200" dirty="0" smtClean="0"/>
          </a:p>
          <a:p>
            <a:pPr marL="457200" lvl="1" indent="0">
              <a:lnSpc>
                <a:spcPct val="80000"/>
              </a:lnSpc>
              <a:buFont typeface="Arial" charset="0"/>
              <a:buNone/>
            </a:pPr>
            <a:r>
              <a:rPr lang="en-US" sz="2000" i="1" dirty="0" err="1" smtClean="0"/>
              <a:t>Виртуелната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валута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разликува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од</a:t>
            </a:r>
            <a:r>
              <a:rPr lang="en-US" sz="2000" i="1" dirty="0" smtClean="0"/>
              <a:t> е-</a:t>
            </a:r>
            <a:r>
              <a:rPr lang="en-US" sz="2000" i="1" dirty="0" err="1" smtClean="0"/>
              <a:t>парите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тие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дигитално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претставување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декретни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што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користат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електронски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трансфер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вредност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деноминирана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декретни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.</a:t>
            </a:r>
            <a:r>
              <a:rPr lang="en-US" sz="2000" dirty="0" smtClean="0"/>
              <a:t> </a:t>
            </a:r>
            <a:r>
              <a:rPr lang="en-US" sz="2000" i="1" dirty="0" smtClean="0"/>
              <a:t>Е-</a:t>
            </a:r>
            <a:r>
              <a:rPr lang="en-US" sz="2000" i="1" dirty="0" err="1" smtClean="0"/>
              <a:t>парите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механизам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дигитален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трансфер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декретните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 - </a:t>
            </a:r>
            <a:r>
              <a:rPr lang="en-US" sz="2000" i="1" dirty="0" err="1" smtClean="0"/>
              <a:t>односно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тие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електронски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пренесуваат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вредност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што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има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легален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статус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средство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за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плаќање</a:t>
            </a:r>
            <a:r>
              <a:rPr lang="en-US" sz="2000" i="1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/>
              <a:t>Дигитална</a:t>
            </a:r>
            <a:r>
              <a:rPr lang="en-US" sz="2200" dirty="0" smtClean="0"/>
              <a:t> </a:t>
            </a:r>
            <a:r>
              <a:rPr lang="en-US" sz="2200" dirty="0" err="1" smtClean="0"/>
              <a:t>валута</a:t>
            </a:r>
            <a:endParaRPr lang="en-US" sz="2200" dirty="0" smtClean="0"/>
          </a:p>
          <a:p>
            <a:pPr marL="457200" lvl="1" indent="0">
              <a:lnSpc>
                <a:spcPct val="80000"/>
              </a:lnSpc>
              <a:buFont typeface="Arial" charset="0"/>
              <a:buNone/>
            </a:pPr>
            <a:r>
              <a:rPr lang="en-US" sz="2000" i="1" dirty="0" err="1" smtClean="0"/>
              <a:t>Дигитална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валута</a:t>
            </a:r>
            <a:r>
              <a:rPr lang="en-US" sz="2000" i="1" dirty="0" smtClean="0"/>
              <a:t> е </a:t>
            </a:r>
            <a:r>
              <a:rPr lang="en-US" sz="2000" i="1" dirty="0" err="1" smtClean="0"/>
              <a:t>дигитално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претставување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виртуелна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валута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недекретни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) </a:t>
            </a:r>
            <a:r>
              <a:rPr lang="en-US" sz="2000" i="1" dirty="0" err="1" smtClean="0"/>
              <a:t>или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на</a:t>
            </a:r>
            <a:r>
              <a:rPr lang="en-US" sz="2000" i="1" dirty="0" smtClean="0"/>
              <a:t> е-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декретни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пари</a:t>
            </a:r>
            <a:r>
              <a:rPr lang="en-US" sz="2000" i="1" dirty="0" smtClean="0"/>
              <a:t>). </a:t>
            </a:r>
          </a:p>
          <a:p>
            <a:pPr marL="457200" lvl="1" indent="0">
              <a:lnSpc>
                <a:spcPct val="80000"/>
              </a:lnSpc>
            </a:pPr>
            <a:endParaRPr lang="en-US" sz="2000" dirty="0" smtClean="0"/>
          </a:p>
          <a:p>
            <a:pPr marL="457200" lvl="1" indent="0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Цели на сесијата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„Мулиња“ за пренос на пари</a:t>
            </a:r>
          </a:p>
          <a:p>
            <a:pPr lvl="1"/>
            <a:r>
              <a:rPr lang="en-US" smtClean="0"/>
              <a:t>Меѓународни трансфери</a:t>
            </a:r>
          </a:p>
          <a:p>
            <a:pPr lvl="1"/>
            <a:r>
              <a:rPr lang="en-US" smtClean="0"/>
              <a:t>Виртуелни валути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23962"/>
          </a:xfrm>
        </p:spPr>
        <p:txBody>
          <a:bodyPr/>
          <a:lstStyle/>
          <a:p>
            <a:r>
              <a:rPr lang="en-US" smtClean="0"/>
              <a:t>Виртуелни валути и е-пари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Според вашето мислење, какво е значењето на изразот „дигитално претставување“ во горенаведените дефиниции?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Категоризирање на виртуелни валути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800" smtClean="0"/>
              <a:t>Конвертибилни</a:t>
            </a:r>
          </a:p>
          <a:p>
            <a:pPr lvl="1">
              <a:lnSpc>
                <a:spcPct val="80000"/>
              </a:lnSpc>
            </a:pPr>
            <a:r>
              <a:rPr lang="en-US" sz="1500" smtClean="0"/>
              <a:t>Конвертибилните виртуелни валути имаат еквивалентна вредност во реалната валута и може да се разменуваат за реална валута и обратно. Примери: Bitcoin, Second Life Linden Dollars, WebMoney.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Неконвертибилни</a:t>
            </a:r>
          </a:p>
          <a:p>
            <a:pPr lvl="1">
              <a:lnSpc>
                <a:spcPct val="80000"/>
              </a:lnSpc>
            </a:pPr>
            <a:r>
              <a:rPr lang="en-US" sz="1500" i="1" smtClean="0"/>
              <a:t>Неконвертибилната виртуелна валута е наменета да биде специфична за одреден виртуелен домен или свет и, според правилата со кои се регулира нејзината употреба, таа не може да се разменува за декретни пари.</a:t>
            </a:r>
            <a:r>
              <a:rPr lang="en-US" sz="1500" smtClean="0"/>
              <a:t> </a:t>
            </a:r>
            <a:r>
              <a:rPr lang="en-US" sz="1500" i="1" smtClean="0"/>
              <a:t>Примери:</a:t>
            </a:r>
            <a:r>
              <a:rPr lang="en-US" sz="1500" smtClean="0"/>
              <a:t> </a:t>
            </a:r>
            <a:r>
              <a:rPr lang="en-US" sz="1500" i="1" smtClean="0"/>
              <a:t>Q Coins, World of Warcraft Gold.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Централизирани</a:t>
            </a:r>
          </a:p>
          <a:p>
            <a:pPr lvl="1">
              <a:lnSpc>
                <a:spcPct val="80000"/>
              </a:lnSpc>
            </a:pPr>
            <a:r>
              <a:rPr lang="en-US" sz="1500" i="1" smtClean="0"/>
              <a:t>Централизираната виртуелна валута има едно тело за администрирање (на пример, трета страна) што го контролира системот.</a:t>
            </a:r>
            <a:r>
              <a:rPr lang="en-US" sz="1500" smtClean="0"/>
              <a:t> </a:t>
            </a:r>
            <a:r>
              <a:rPr lang="en-US" sz="1500" i="1" smtClean="0"/>
              <a:t>Администраторот ја издава валутата, ги воспоставува правилата за нејзината употреба, одржува централна книга на плаќања и има овластување да ја повлече валутата.</a:t>
            </a:r>
            <a:r>
              <a:rPr lang="en-US" sz="1500" smtClean="0"/>
              <a:t> </a:t>
            </a:r>
            <a:r>
              <a:rPr lang="en-US" sz="1500" i="1" smtClean="0"/>
              <a:t>Примери:</a:t>
            </a:r>
            <a:r>
              <a:rPr lang="en-US" sz="1500" smtClean="0"/>
              <a:t> </a:t>
            </a:r>
            <a:r>
              <a:rPr lang="en-US" sz="1500" i="1" smtClean="0"/>
              <a:t>Linden Dollars, WebMoney, World of Warcraft Gold.</a:t>
            </a:r>
          </a:p>
          <a:p>
            <a:pPr>
              <a:lnSpc>
                <a:spcPct val="80000"/>
              </a:lnSpc>
            </a:pPr>
            <a:r>
              <a:rPr lang="en-US" sz="1800" i="1" smtClean="0"/>
              <a:t>Децентрализирани</a:t>
            </a:r>
          </a:p>
          <a:p>
            <a:pPr lvl="1">
              <a:lnSpc>
                <a:spcPct val="80000"/>
              </a:lnSpc>
            </a:pPr>
            <a:r>
              <a:rPr lang="en-US" sz="1500" i="1" smtClean="0"/>
              <a:t>Децентрализираните виртуелни валути се дистрибуирани, засновани врз математика, рамноправни виртуелни валути што немаат централен орган за администрирање, централно следење и немаат никаков надзор.</a:t>
            </a:r>
            <a:r>
              <a:rPr lang="en-US" sz="1500" smtClean="0"/>
              <a:t> </a:t>
            </a:r>
            <a:r>
              <a:rPr lang="en-US" sz="1500" i="1" smtClean="0"/>
              <a:t>Примери:</a:t>
            </a:r>
            <a:r>
              <a:rPr lang="en-US" sz="1500" smtClean="0"/>
              <a:t> </a:t>
            </a:r>
            <a:r>
              <a:rPr lang="en-US" sz="1500" i="1" smtClean="0"/>
              <a:t>Bitcoin, LiteCoin, Ripple.</a:t>
            </a:r>
          </a:p>
          <a:p>
            <a:pPr lvl="1">
              <a:lnSpc>
                <a:spcPct val="80000"/>
              </a:lnSpc>
            </a:pPr>
            <a:endParaRPr lang="en-US" sz="1500" smtClean="0"/>
          </a:p>
          <a:p>
            <a:pPr lvl="1">
              <a:lnSpc>
                <a:spcPct val="80000"/>
              </a:lnSpc>
            </a:pPr>
            <a:endParaRPr lang="en-US" sz="15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Биткоин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 smtClean="0"/>
              <a:t>Биткоинот</a:t>
            </a:r>
            <a:r>
              <a:rPr lang="en-US" sz="2400" dirty="0" smtClean="0"/>
              <a:t> е </a:t>
            </a:r>
            <a:r>
              <a:rPr lang="en-US" sz="2400" dirty="0" err="1" smtClean="0"/>
              <a:t>конвертибилна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децентрализирана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виртуелна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валута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Трансакциите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одвиваат</a:t>
            </a:r>
            <a:r>
              <a:rPr lang="en-US" sz="2400" dirty="0" smtClean="0"/>
              <a:t> </a:t>
            </a:r>
            <a:r>
              <a:rPr lang="en-US" sz="2400" dirty="0" err="1" smtClean="0"/>
              <a:t>меѓу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корисниците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посредник</a:t>
            </a:r>
            <a:r>
              <a:rPr lang="en-US" sz="2400" dirty="0" smtClean="0"/>
              <a:t>. </a:t>
            </a:r>
          </a:p>
          <a:p>
            <a:pPr>
              <a:lnSpc>
                <a:spcPct val="90000"/>
              </a:lnSpc>
            </a:pPr>
            <a:r>
              <a:rPr lang="en-US" sz="2400" dirty="0" err="1" smtClean="0"/>
              <a:t>Трансакциите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потврдуваат</a:t>
            </a:r>
            <a:r>
              <a:rPr lang="en-US" sz="2400" dirty="0" smtClean="0"/>
              <a:t> </a:t>
            </a:r>
            <a:r>
              <a:rPr lang="en-US" sz="2400" dirty="0" err="1" smtClean="0"/>
              <a:t>со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јавно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дистрибуирана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книга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наречена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блокчејн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„</a:t>
            </a:r>
            <a:r>
              <a:rPr lang="en-US" sz="2400" dirty="0" err="1" smtClean="0"/>
              <a:t>Рударењето</a:t>
            </a:r>
            <a:r>
              <a:rPr lang="en-US" sz="2400" dirty="0" smtClean="0"/>
              <a:t>“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биткоинот</a:t>
            </a:r>
            <a:r>
              <a:rPr lang="en-US" sz="2400" dirty="0" smtClean="0"/>
              <a:t> е </a:t>
            </a:r>
            <a:r>
              <a:rPr lang="en-US" sz="2400" dirty="0" err="1" smtClean="0"/>
              <a:t>процес</a:t>
            </a:r>
            <a:r>
              <a:rPr lang="en-US" sz="2400" dirty="0" smtClean="0"/>
              <a:t> </a:t>
            </a:r>
            <a:r>
              <a:rPr lang="en-US" sz="2400" dirty="0" err="1" smtClean="0"/>
              <a:t>со</a:t>
            </a:r>
            <a:r>
              <a:rPr lang="en-US" sz="2400" dirty="0" smtClean="0"/>
              <a:t> </a:t>
            </a:r>
            <a:r>
              <a:rPr lang="en-US" sz="2400" dirty="0" err="1" smtClean="0"/>
              <a:t>кој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корисниците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ги</a:t>
            </a:r>
            <a:r>
              <a:rPr lang="en-US" sz="2400" dirty="0" smtClean="0"/>
              <a:t> </a:t>
            </a:r>
            <a:r>
              <a:rPr lang="en-US" sz="2400" dirty="0" err="1" smtClean="0"/>
              <a:t>нудат</a:t>
            </a:r>
            <a:r>
              <a:rPr lang="en-US" sz="2400" dirty="0" smtClean="0"/>
              <a:t> </a:t>
            </a:r>
            <a:r>
              <a:rPr lang="en-US" sz="2400" dirty="0" err="1" smtClean="0"/>
              <a:t>своите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овластувања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компјутерска</a:t>
            </a:r>
            <a:r>
              <a:rPr lang="en-US" sz="2400" dirty="0" smtClean="0"/>
              <a:t> </a:t>
            </a:r>
            <a:r>
              <a:rPr lang="en-US" sz="2400" dirty="0" err="1" smtClean="0"/>
              <a:t>обработка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ги</a:t>
            </a:r>
            <a:r>
              <a:rPr lang="en-US" sz="2400" dirty="0" smtClean="0"/>
              <a:t> </a:t>
            </a:r>
            <a:r>
              <a:rPr lang="en-US" sz="2400" dirty="0" err="1" smtClean="0"/>
              <a:t>верификуваат</a:t>
            </a:r>
            <a:r>
              <a:rPr lang="en-US" sz="2400" dirty="0" smtClean="0"/>
              <a:t> и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ги</a:t>
            </a:r>
            <a:r>
              <a:rPr lang="en-US" sz="2400" dirty="0" smtClean="0"/>
              <a:t> </a:t>
            </a:r>
            <a:r>
              <a:rPr lang="en-US" sz="2400" dirty="0" err="1" smtClean="0"/>
              <a:t>евидентираат</a:t>
            </a:r>
            <a:r>
              <a:rPr lang="en-US" sz="2400" dirty="0" smtClean="0"/>
              <a:t> </a:t>
            </a:r>
            <a:r>
              <a:rPr lang="en-US" sz="2400" dirty="0" err="1" smtClean="0"/>
              <a:t>трансакциите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со</a:t>
            </a:r>
            <a:r>
              <a:rPr lang="en-US" sz="2400" dirty="0" smtClean="0"/>
              <a:t> </a:t>
            </a:r>
            <a:r>
              <a:rPr lang="en-US" sz="2400" dirty="0" err="1" smtClean="0"/>
              <a:t>биткоинот</a:t>
            </a:r>
            <a:r>
              <a:rPr lang="en-US" sz="2400" dirty="0" smtClean="0"/>
              <a:t> </a:t>
            </a:r>
            <a:r>
              <a:rPr lang="en-US" sz="2400" dirty="0" err="1" smtClean="0"/>
              <a:t>во</a:t>
            </a:r>
            <a:r>
              <a:rPr lang="en-US" sz="2400" dirty="0" smtClean="0"/>
              <a:t> </a:t>
            </a:r>
            <a:r>
              <a:rPr lang="en-US" sz="2400" dirty="0" err="1" smtClean="0"/>
              <a:t>блокчејн</a:t>
            </a:r>
            <a:r>
              <a:rPr lang="en-US" sz="2400" dirty="0" smtClean="0"/>
              <a:t>.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ова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корисникот</a:t>
            </a:r>
            <a:r>
              <a:rPr lang="en-US" sz="2400" dirty="0" smtClean="0"/>
              <a:t> </a:t>
            </a:r>
            <a:r>
              <a:rPr lang="en-US" sz="2400" dirty="0" err="1" smtClean="0"/>
              <a:t>добива</a:t>
            </a:r>
            <a:r>
              <a:rPr lang="en-US" sz="2400" dirty="0" smtClean="0"/>
              <a:t> </a:t>
            </a:r>
            <a:r>
              <a:rPr lang="en-US" sz="2400" dirty="0" err="1" smtClean="0"/>
              <a:t>награда</a:t>
            </a:r>
            <a:r>
              <a:rPr lang="en-US" sz="2400" dirty="0" smtClean="0"/>
              <a:t> </a:t>
            </a:r>
            <a:r>
              <a:rPr lang="en-US" sz="2400" dirty="0" err="1" smtClean="0"/>
              <a:t>во</a:t>
            </a:r>
            <a:r>
              <a:rPr lang="en-US" sz="2400" dirty="0" smtClean="0"/>
              <a:t> </a:t>
            </a:r>
            <a:r>
              <a:rPr lang="en-US" sz="2400" dirty="0" err="1" smtClean="0"/>
              <a:t>ново</a:t>
            </a:r>
            <a:r>
              <a:rPr lang="en-US" sz="2400" dirty="0" smtClean="0"/>
              <a:t> </a:t>
            </a:r>
            <a:r>
              <a:rPr lang="en-US" sz="2400" dirty="0" err="1" smtClean="0"/>
              <a:t>креирани</a:t>
            </a:r>
            <a:r>
              <a:rPr lang="en-US" sz="2400" dirty="0" smtClean="0"/>
              <a:t> </a:t>
            </a:r>
            <a:r>
              <a:rPr lang="en-US" sz="2400" dirty="0" err="1" smtClean="0"/>
              <a:t>биткоини</a:t>
            </a:r>
            <a:r>
              <a:rPr lang="en-US" sz="2400" dirty="0" smtClean="0"/>
              <a:t>.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Студија на случај: Биткоин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Карактеристики: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Можни се трансакции на глобално ниво.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Речиси моментни трансакции (околу 10 минути до потврдувањето на трансакцијата).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Трансакциите се одвиваат меѓу анонимни ИД (паричници).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Мала (или нула) провизија за трансакции.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Трансакциите не се реверзибилни. </a:t>
            </a:r>
          </a:p>
          <a:p>
            <a:pPr lvl="1">
              <a:lnSpc>
                <a:spcPct val="90000"/>
              </a:lnSpc>
            </a:pPr>
            <a:endParaRPr lang="en-US" smtClean="0"/>
          </a:p>
          <a:p>
            <a:pPr lvl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2" descr="MC9004348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008188"/>
            <a:ext cx="16129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13" descr="MP9004021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60588"/>
            <a:ext cx="14478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15" descr="p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760788"/>
            <a:ext cx="12509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16"/>
          <p:cNvSpPr>
            <a:spLocks noChangeArrowheads="1"/>
          </p:cNvSpPr>
          <p:nvPr/>
        </p:nvSpPr>
        <p:spPr bwMode="auto">
          <a:xfrm>
            <a:off x="685800" y="3455988"/>
            <a:ext cx="1600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Персонален компјутер на клиентот</a:t>
            </a:r>
          </a:p>
        </p:txBody>
      </p:sp>
      <p:sp>
        <p:nvSpPr>
          <p:cNvPr id="25606" name="Rectangle 17"/>
          <p:cNvSpPr>
            <a:spLocks noChangeArrowheads="1"/>
          </p:cNvSpPr>
          <p:nvPr/>
        </p:nvSpPr>
        <p:spPr bwMode="auto">
          <a:xfrm>
            <a:off x="5562600" y="3532188"/>
            <a:ext cx="148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Биткоин-паричник</a:t>
            </a:r>
          </a:p>
        </p:txBody>
      </p:sp>
      <p:sp>
        <p:nvSpPr>
          <p:cNvPr id="25607" name="Rectangle 18"/>
          <p:cNvSpPr>
            <a:spLocks noChangeArrowheads="1"/>
          </p:cNvSpPr>
          <p:nvPr/>
        </p:nvSpPr>
        <p:spPr bwMode="auto">
          <a:xfrm>
            <a:off x="3429000" y="5056188"/>
            <a:ext cx="193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Инфраструктура C&amp;C </a:t>
            </a:r>
          </a:p>
        </p:txBody>
      </p:sp>
      <p:sp>
        <p:nvSpPr>
          <p:cNvPr id="120852" name="Line 20"/>
          <p:cNvSpPr>
            <a:spLocks noChangeShapeType="1"/>
          </p:cNvSpPr>
          <p:nvPr/>
        </p:nvSpPr>
        <p:spPr bwMode="auto">
          <a:xfrm>
            <a:off x="2362200" y="2770188"/>
            <a:ext cx="350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53" name="Line 21"/>
          <p:cNvSpPr>
            <a:spLocks noChangeShapeType="1"/>
          </p:cNvSpPr>
          <p:nvPr/>
        </p:nvSpPr>
        <p:spPr bwMode="auto">
          <a:xfrm flipH="1" flipV="1">
            <a:off x="1587500" y="3913188"/>
            <a:ext cx="22225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54" name="Line 22"/>
          <p:cNvSpPr>
            <a:spLocks noChangeShapeType="1"/>
          </p:cNvSpPr>
          <p:nvPr/>
        </p:nvSpPr>
        <p:spPr bwMode="auto">
          <a:xfrm>
            <a:off x="2286000" y="3836988"/>
            <a:ext cx="15240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55" name="Line 23"/>
          <p:cNvSpPr>
            <a:spLocks noChangeShapeType="1"/>
          </p:cNvSpPr>
          <p:nvPr/>
        </p:nvSpPr>
        <p:spPr bwMode="auto">
          <a:xfrm flipV="1">
            <a:off x="4800600" y="3913188"/>
            <a:ext cx="8382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56" name="Line 24"/>
          <p:cNvSpPr>
            <a:spLocks noChangeShapeType="1"/>
          </p:cNvSpPr>
          <p:nvPr/>
        </p:nvSpPr>
        <p:spPr bwMode="auto">
          <a:xfrm>
            <a:off x="6400800" y="3989388"/>
            <a:ext cx="12192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0858" name="Picture 26" descr="MC90013949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03788"/>
            <a:ext cx="1320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59" name="Picture 27" descr="MC9004450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60588"/>
            <a:ext cx="9413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60" name="Picture 28" descr="robber_clipar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594350"/>
            <a:ext cx="8540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61" name="Rectangle 29"/>
          <p:cNvSpPr>
            <a:spLocks noChangeArrowheads="1"/>
          </p:cNvSpPr>
          <p:nvPr/>
        </p:nvSpPr>
        <p:spPr bwMode="auto">
          <a:xfrm>
            <a:off x="7543800" y="6199188"/>
            <a:ext cx="671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„Муле“</a:t>
            </a:r>
          </a:p>
        </p:txBody>
      </p:sp>
      <p:sp>
        <p:nvSpPr>
          <p:cNvPr id="120862" name="Rectangle 30"/>
          <p:cNvSpPr>
            <a:spLocks noChangeArrowheads="1"/>
          </p:cNvSpPr>
          <p:nvPr/>
        </p:nvSpPr>
        <p:spPr bwMode="auto">
          <a:xfrm>
            <a:off x="2362200" y="6097588"/>
            <a:ext cx="1444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dirty="0" err="1">
                <a:solidFill>
                  <a:srgbClr val="000000"/>
                </a:solidFill>
              </a:rPr>
              <a:t>Криминалец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0863" name="Line 31"/>
          <p:cNvSpPr>
            <a:spLocks noChangeShapeType="1"/>
          </p:cNvSpPr>
          <p:nvPr/>
        </p:nvSpPr>
        <p:spPr bwMode="auto">
          <a:xfrm flipH="1">
            <a:off x="4787900" y="5970588"/>
            <a:ext cx="2755900" cy="271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Криминална употреба на виртуелна валута: Рансомвер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20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0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0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0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20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52" grpId="0" animBg="1"/>
      <p:bldP spid="120853" grpId="0" animBg="1"/>
      <p:bldP spid="120854" grpId="0" animBg="1"/>
      <p:bldP spid="120855" grpId="0" animBg="1"/>
      <p:bldP spid="120856" grpId="0" animBg="1"/>
      <p:bldP spid="120861" grpId="0"/>
      <p:bldP spid="120862" grpId="0"/>
      <p:bldP spid="12086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Екосистем на виртуелна валута: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Размена на виртуелна валута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Администратор за виртуелна валута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Корисник/сопственик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„Рудар“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Паричник на виртуелна валута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Провајдер на паричник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Трговци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Други субјекти (програмери на софтвер итн.)</a:t>
            </a:r>
          </a:p>
          <a:p>
            <a:pPr lvl="1">
              <a:lnSpc>
                <a:spcPct val="80000"/>
              </a:lnSpc>
            </a:pPr>
            <a:endParaRPr lang="en-US" sz="2600" smtClean="0"/>
          </a:p>
          <a:p>
            <a:pPr lvl="1">
              <a:lnSpc>
                <a:spcPct val="80000"/>
              </a:lnSpc>
            </a:pPr>
            <a:endParaRPr lang="en-US" sz="26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871662"/>
          </a:xfrm>
        </p:spPr>
        <p:txBody>
          <a:bodyPr/>
          <a:lstStyle/>
          <a:p>
            <a:r>
              <a:rPr lang="en-US" smtClean="0"/>
              <a:t>Врска меѓу виртуелните валути и традиционалниот финансиски систем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Што мислите ВИЕ?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виртуелната валута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700" dirty="0" err="1" smtClean="0"/>
              <a:t>Средствата</a:t>
            </a:r>
            <a:r>
              <a:rPr lang="en-US" sz="2700" dirty="0" smtClean="0"/>
              <a:t> </a:t>
            </a:r>
            <a:r>
              <a:rPr lang="en-US" sz="2700" dirty="0" err="1" smtClean="0"/>
              <a:t>што</a:t>
            </a:r>
            <a:r>
              <a:rPr lang="en-US" sz="2700" dirty="0" smtClean="0"/>
              <a:t> </a:t>
            </a:r>
            <a:r>
              <a:rPr lang="en-US" sz="2700" dirty="0" err="1" smtClean="0"/>
              <a:t>се</a:t>
            </a:r>
            <a:r>
              <a:rPr lang="en-US" sz="2700" dirty="0" smtClean="0"/>
              <a:t> </a:t>
            </a:r>
            <a:r>
              <a:rPr lang="en-US" sz="2700" dirty="0" err="1" smtClean="0"/>
              <a:t>стекнати</a:t>
            </a:r>
            <a:r>
              <a:rPr lang="en-US" sz="2700" dirty="0" smtClean="0"/>
              <a:t> </a:t>
            </a:r>
            <a:r>
              <a:rPr lang="en-US" sz="2700" dirty="0" err="1" smtClean="0"/>
              <a:t>од</a:t>
            </a:r>
            <a:r>
              <a:rPr lang="en-US" sz="2700" dirty="0" smtClean="0"/>
              <a:t> </a:t>
            </a:r>
            <a:r>
              <a:rPr lang="en-US" sz="2700" dirty="0" err="1" smtClean="0"/>
              <a:t>криминал</a:t>
            </a:r>
            <a:r>
              <a:rPr lang="en-US" sz="2700" dirty="0" smtClean="0"/>
              <a:t> </a:t>
            </a:r>
            <a:r>
              <a:rPr lang="en-US" sz="2700" dirty="0" err="1" smtClean="0"/>
              <a:t>се</a:t>
            </a:r>
            <a:r>
              <a:rPr lang="en-US" sz="2700" dirty="0" smtClean="0"/>
              <a:t> </a:t>
            </a:r>
            <a:r>
              <a:rPr lang="en-US" sz="2700" dirty="0" err="1" smtClean="0"/>
              <a:t>конвертираат</a:t>
            </a:r>
            <a:r>
              <a:rPr lang="en-US" sz="2700" dirty="0" smtClean="0"/>
              <a:t> </a:t>
            </a:r>
            <a:r>
              <a:rPr lang="en-US" sz="2700" dirty="0" err="1" smtClean="0"/>
              <a:t>во</a:t>
            </a:r>
            <a:r>
              <a:rPr lang="en-US" sz="2700" dirty="0" smtClean="0"/>
              <a:t> </a:t>
            </a:r>
            <a:r>
              <a:rPr lang="en-US" sz="2700" dirty="0" err="1" smtClean="0"/>
              <a:t>виртуелна</a:t>
            </a:r>
            <a:r>
              <a:rPr lang="en-US" sz="2700" dirty="0" smtClean="0"/>
              <a:t> </a:t>
            </a:r>
            <a:r>
              <a:rPr lang="en-US" sz="2700" dirty="0" err="1" smtClean="0"/>
              <a:t>валута</a:t>
            </a:r>
            <a:r>
              <a:rPr lang="en-US" sz="2700" dirty="0" smtClean="0"/>
              <a:t>. 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Алтернативно</a:t>
            </a:r>
            <a:r>
              <a:rPr lang="en-US" sz="2400" dirty="0" smtClean="0"/>
              <a:t>, </a:t>
            </a:r>
            <a:r>
              <a:rPr lang="en-US" sz="2400" dirty="0" err="1" smtClean="0"/>
              <a:t>криминалните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услуги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плаќаат</a:t>
            </a:r>
            <a:r>
              <a:rPr lang="en-US" sz="2400" dirty="0" smtClean="0"/>
              <a:t> </a:t>
            </a:r>
            <a:r>
              <a:rPr lang="en-US" sz="2400" dirty="0" err="1" smtClean="0"/>
              <a:t>со</a:t>
            </a:r>
            <a:r>
              <a:rPr lang="en-US" sz="2400" dirty="0" smtClean="0"/>
              <a:t> </a:t>
            </a:r>
            <a:r>
              <a:rPr lang="en-US" sz="2400" dirty="0" err="1" smtClean="0"/>
              <a:t>виртуелна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валута</a:t>
            </a:r>
            <a:r>
              <a:rPr lang="en-US" sz="2400" dirty="0" smtClean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Алтернативно</a:t>
            </a:r>
            <a:r>
              <a:rPr lang="en-US" sz="2400" dirty="0" smtClean="0"/>
              <a:t>, </a:t>
            </a:r>
            <a:r>
              <a:rPr lang="en-US" sz="2400" dirty="0" err="1" smtClean="0"/>
              <a:t>од</a:t>
            </a:r>
            <a:r>
              <a:rPr lang="en-US" sz="2400" dirty="0" smtClean="0"/>
              <a:t> </a:t>
            </a:r>
            <a:r>
              <a:rPr lang="en-US" sz="2400" dirty="0" err="1" smtClean="0"/>
              <a:t>жртвите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изнудуваат</a:t>
            </a:r>
            <a:r>
              <a:rPr lang="en-US" sz="2400" dirty="0" smtClean="0"/>
              <a:t> </a:t>
            </a:r>
            <a:r>
              <a:rPr lang="en-US" sz="2400" dirty="0" err="1" smtClean="0"/>
              <a:t>средства</a:t>
            </a:r>
            <a:r>
              <a:rPr lang="en-US" sz="2400" dirty="0" smtClean="0"/>
              <a:t> </a:t>
            </a:r>
            <a:r>
              <a:rPr lang="en-US" sz="2400" dirty="0" err="1" smtClean="0"/>
              <a:t>во</a:t>
            </a:r>
            <a:r>
              <a:rPr lang="en-US" sz="2400" dirty="0" smtClean="0"/>
              <a:t> </a:t>
            </a:r>
            <a:r>
              <a:rPr lang="en-US" sz="2400" dirty="0" err="1" smtClean="0"/>
              <a:t>форма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виртуелна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валута</a:t>
            </a:r>
            <a:r>
              <a:rPr lang="en-US" sz="24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700" dirty="0" err="1" smtClean="0"/>
              <a:t>Со</a:t>
            </a:r>
            <a:r>
              <a:rPr lang="en-US" sz="2700" dirty="0" smtClean="0"/>
              <a:t> </a:t>
            </a:r>
            <a:r>
              <a:rPr lang="en-US" sz="2700" dirty="0" err="1" smtClean="0"/>
              <a:t>виртуелната</a:t>
            </a:r>
            <a:r>
              <a:rPr lang="en-US" sz="2700" dirty="0" smtClean="0"/>
              <a:t> </a:t>
            </a:r>
            <a:r>
              <a:rPr lang="en-US" sz="2700" dirty="0" err="1" smtClean="0"/>
              <a:t>валута</a:t>
            </a:r>
            <a:r>
              <a:rPr lang="en-US" sz="2700" dirty="0" smtClean="0"/>
              <a:t> </a:t>
            </a:r>
            <a:r>
              <a:rPr lang="en-US" sz="2700" dirty="0" err="1" smtClean="0"/>
              <a:t>се</a:t>
            </a:r>
            <a:r>
              <a:rPr lang="en-US" sz="2700" dirty="0" smtClean="0"/>
              <a:t> </a:t>
            </a:r>
            <a:r>
              <a:rPr lang="en-US" sz="2700" dirty="0" err="1" smtClean="0"/>
              <a:t>тргува</a:t>
            </a:r>
            <a:r>
              <a:rPr lang="en-US" sz="2700" dirty="0" smtClean="0"/>
              <a:t> </a:t>
            </a:r>
            <a:r>
              <a:rPr lang="en-US" sz="2700" dirty="0" err="1" smtClean="0"/>
              <a:t>или</a:t>
            </a:r>
            <a:r>
              <a:rPr lang="en-US" sz="2700" dirty="0" smtClean="0"/>
              <a:t> </a:t>
            </a:r>
            <a:r>
              <a:rPr lang="en-US" sz="2700" dirty="0" err="1" smtClean="0"/>
              <a:t>таа</a:t>
            </a:r>
            <a:r>
              <a:rPr lang="en-US" sz="2700" dirty="0" smtClean="0"/>
              <a:t> </a:t>
            </a:r>
            <a:r>
              <a:rPr lang="en-US" sz="2700" dirty="0" err="1" smtClean="0"/>
              <a:t>се</a:t>
            </a:r>
            <a:r>
              <a:rPr lang="en-US" sz="2700" dirty="0" smtClean="0"/>
              <a:t> </a:t>
            </a:r>
            <a:r>
              <a:rPr lang="en-US" sz="2700" dirty="0" err="1" smtClean="0"/>
              <a:t>заменува</a:t>
            </a:r>
            <a:r>
              <a:rPr lang="en-US" sz="2700" dirty="0" smtClean="0"/>
              <a:t> </a:t>
            </a:r>
            <a:r>
              <a:rPr lang="en-US" sz="2700" dirty="0" err="1" smtClean="0"/>
              <a:t>за</a:t>
            </a:r>
            <a:r>
              <a:rPr lang="en-US" sz="2700" dirty="0" smtClean="0"/>
              <a:t> </a:t>
            </a:r>
            <a:r>
              <a:rPr lang="en-US" sz="2700" dirty="0" err="1" smtClean="0"/>
              <a:t>декретни</a:t>
            </a:r>
            <a:r>
              <a:rPr lang="en-US" sz="2700" dirty="0" smtClean="0"/>
              <a:t> </a:t>
            </a:r>
            <a:r>
              <a:rPr lang="en-US" sz="2700" dirty="0" err="1" smtClean="0"/>
              <a:t>пари</a:t>
            </a:r>
            <a:r>
              <a:rPr lang="en-US" sz="2700" dirty="0" smtClean="0"/>
              <a:t>. </a:t>
            </a:r>
            <a:endParaRPr lang="en-US" sz="2700" dirty="0" smtClean="0"/>
          </a:p>
          <a:p>
            <a:pPr lvl="1">
              <a:lnSpc>
                <a:spcPct val="80000"/>
              </a:lnSpc>
            </a:pPr>
            <a:r>
              <a:rPr lang="en-US" sz="2400" dirty="0" err="1" smtClean="0"/>
              <a:t>Поради</a:t>
            </a:r>
            <a:r>
              <a:rPr lang="en-US" sz="2400" dirty="0" smtClean="0"/>
              <a:t> </a:t>
            </a:r>
            <a:r>
              <a:rPr lang="en-US" sz="2400" dirty="0" err="1" smtClean="0"/>
              <a:t>неконзистентните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прописи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виртуелните</a:t>
            </a:r>
            <a:r>
              <a:rPr lang="en-US" sz="2400" dirty="0" smtClean="0"/>
              <a:t> </a:t>
            </a:r>
            <a:r>
              <a:rPr lang="en-US" sz="2400" dirty="0" err="1" smtClean="0"/>
              <a:t>валути</a:t>
            </a:r>
            <a:r>
              <a:rPr lang="en-US" sz="2400" dirty="0" smtClean="0"/>
              <a:t>, </a:t>
            </a:r>
            <a:r>
              <a:rPr lang="en-US" sz="2400" dirty="0" err="1" smtClean="0"/>
              <a:t>размената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виртуелната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валута</a:t>
            </a:r>
            <a:r>
              <a:rPr lang="en-US" sz="2400" dirty="0" smtClean="0"/>
              <a:t> </a:t>
            </a:r>
            <a:r>
              <a:rPr lang="en-US" sz="2400" dirty="0" err="1" smtClean="0"/>
              <a:t>во</a:t>
            </a:r>
            <a:r>
              <a:rPr lang="en-US" sz="2400" dirty="0" smtClean="0"/>
              <a:t> </a:t>
            </a:r>
            <a:r>
              <a:rPr lang="en-US" sz="2400" dirty="0" err="1" smtClean="0"/>
              <a:t>сите</a:t>
            </a:r>
            <a:r>
              <a:rPr lang="en-US" sz="2400" dirty="0" smtClean="0"/>
              <a:t> </a:t>
            </a:r>
            <a:r>
              <a:rPr lang="en-US" sz="2400" dirty="0" err="1" smtClean="0"/>
              <a:t>јурисдикции</a:t>
            </a:r>
            <a:r>
              <a:rPr lang="en-US" sz="2400" dirty="0" smtClean="0"/>
              <a:t>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мора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адекватна</a:t>
            </a:r>
            <a:r>
              <a:rPr lang="en-US" sz="2400" dirty="0" smtClean="0"/>
              <a:t> </a:t>
            </a:r>
            <a:r>
              <a:rPr lang="en-US" sz="2400" dirty="0" err="1" smtClean="0"/>
              <a:t>евиденција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клиентите</a:t>
            </a:r>
            <a:r>
              <a:rPr lang="en-US" sz="2400" dirty="0" smtClean="0"/>
              <a:t> и/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обврски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пријавување</a:t>
            </a:r>
            <a:r>
              <a:rPr lang="en-US" sz="2400" dirty="0" smtClean="0"/>
              <a:t>. </a:t>
            </a: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439862"/>
          </a:xfrm>
        </p:spPr>
        <p:txBody>
          <a:bodyPr/>
          <a:lstStyle/>
          <a:p>
            <a:r>
              <a:rPr lang="en-US" smtClean="0"/>
              <a:t>Идентификација на употребата на виртуелни валути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може да се користат за да укажат на употреба на виртуелна валута?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296987"/>
          </a:xfrm>
        </p:spPr>
        <p:txBody>
          <a:bodyPr/>
          <a:lstStyle/>
          <a:p>
            <a:r>
              <a:rPr lang="en-US" smtClean="0"/>
              <a:t>Идентификација на употребата на виртуелни валути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виртуелни валути?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„Мулиња“ за пренос на пари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409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r>
              <a:rPr lang="en-US" smtClean="0"/>
              <a:t>Замрзнување, заплена и конфискација на виртуелна валута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замрзнување, заплена и конфискација на средства што се чуваат кај давателот на услуги за плаќање преку интернет?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Преглед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„Мулиња“ за пренос на пари</a:t>
            </a:r>
          </a:p>
          <a:p>
            <a:pPr lvl="1"/>
            <a:r>
              <a:rPr lang="en-US" smtClean="0"/>
              <a:t>Меѓународни трансфери</a:t>
            </a:r>
          </a:p>
          <a:p>
            <a:pPr lvl="1"/>
            <a:r>
              <a:rPr lang="en-US" smtClean="0"/>
              <a:t>Виртуелни валути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5400"/>
              <a:t>Прашања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„Мулиња“ за пренос на пари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mk" sz="3000" dirty="0">
                <a:ea typeface="MS PGothic" pitchFamily="34" charset="-128"/>
              </a:rPr>
              <a:t>„Мулињата“ за пренос на пари се суштинска компонента на многу шеми за перење пари преку интернет. </a:t>
            </a:r>
          </a:p>
          <a:p>
            <a:pPr>
              <a:defRPr/>
            </a:pPr>
            <a:r>
              <a:rPr lang="mk" sz="3000" dirty="0">
                <a:ea typeface="MS PGothic" pitchFamily="34" charset="-128"/>
              </a:rPr>
              <a:t>„Мулињата“ се регрутираат со различни техники што пошироко може да се категоризираат како:</a:t>
            </a:r>
          </a:p>
          <a:p>
            <a:pPr lvl="1">
              <a:defRPr/>
            </a:pPr>
            <a:r>
              <a:rPr lang="mk" dirty="0">
                <a:ea typeface="MS PGothic" pitchFamily="34" charset="-128"/>
              </a:rPr>
              <a:t>Доброволни „мулиња“ што се регрутираат однапред знаејќи дека учествуваат во нелегална активност.</a:t>
            </a:r>
          </a:p>
          <a:p>
            <a:pPr lvl="1">
              <a:defRPr/>
            </a:pPr>
            <a:r>
              <a:rPr lang="mk" dirty="0">
                <a:ea typeface="MS PGothic" pitchFamily="34" charset="-128"/>
              </a:rPr>
              <a:t>Недоброволни „мулиња“ што се регрутираат на измамнички начин, како што е преку лажни понуди за работа.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96987"/>
          </a:xfrm>
        </p:spPr>
        <p:txBody>
          <a:bodyPr/>
          <a:lstStyle/>
          <a:p>
            <a:r>
              <a:rPr lang="en-US" smtClean="0"/>
              <a:t>Доброволни наспроти недоброволни „мулиња“?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Што мислите ВИЕ?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„мулиња“ за пренос на пари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Поединци се регрутираат доброволно или недоброволно.</a:t>
            </a:r>
          </a:p>
          <a:p>
            <a:pPr>
              <a:lnSpc>
                <a:spcPct val="90000"/>
              </a:lnSpc>
            </a:pPr>
            <a:r>
              <a:rPr lang="en-US" smtClean="0"/>
              <a:t>Средствата се пренесуваат на банкарската сметка на „мулето“. </a:t>
            </a:r>
          </a:p>
          <a:p>
            <a:pPr>
              <a:lnSpc>
                <a:spcPct val="90000"/>
              </a:lnSpc>
            </a:pPr>
            <a:r>
              <a:rPr lang="en-US" smtClean="0"/>
              <a:t>Потоа „мулето“ ги повлекува средствата како готовина или ги пренесува на друга сметка (или во странство).</a:t>
            </a:r>
          </a:p>
          <a:p>
            <a:pPr>
              <a:lnSpc>
                <a:spcPct val="90000"/>
              </a:lnSpc>
            </a:pPr>
            <a:r>
              <a:rPr lang="en-US" smtClean="0"/>
              <a:t>„Мулето“ задржува провизија.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727200"/>
          </a:xfrm>
        </p:spPr>
        <p:txBody>
          <a:bodyPr/>
          <a:lstStyle/>
          <a:p>
            <a:r>
              <a:rPr lang="en-US" smtClean="0"/>
              <a:t>Вредноста на апсењето/обвинувањето на „мулињата“?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Што мислите ВИЕ?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23962"/>
          </a:xfrm>
        </p:spPr>
        <p:txBody>
          <a:bodyPr/>
          <a:lstStyle/>
          <a:p>
            <a:r>
              <a:rPr lang="en-US" smtClean="0"/>
              <a:t>Што е „муле“ за преносот на пари?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Кој е проблемот со „мулињата“ за пренос на пари?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Идентификација на „мулиња“ за пренос на пари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може да се користат што ќе укажат на користење на „мулиња“ за пренос на пари?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54746</TotalTime>
  <Words>1230</Words>
  <Application>Microsoft Office PowerPoint</Application>
  <PresentationFormat>On-screen Show (4:3)</PresentationFormat>
  <Paragraphs>169</Paragraphs>
  <Slides>32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ＭＳ Ｐゴシック</vt:lpstr>
      <vt:lpstr>Arial Narrow</vt:lpstr>
      <vt:lpstr>Calibri</vt:lpstr>
      <vt:lpstr>Office Theme</vt:lpstr>
      <vt:lpstr>Типологии за текот на парите што се стекнати од кривично дело преку интернет</vt:lpstr>
      <vt:lpstr>Цели на сесијата </vt:lpstr>
      <vt:lpstr>„Мулиња“ за пренос на пари</vt:lpstr>
      <vt:lpstr>„Мулиња“ за пренос на пари</vt:lpstr>
      <vt:lpstr>Доброволни наспроти недоброволни „мулиња“?</vt:lpstr>
      <vt:lpstr>Типологија на „мулиња“ за пренос на пари</vt:lpstr>
      <vt:lpstr>Вредноста на апсењето/обвинувањето на „мулињата“?</vt:lpstr>
      <vt:lpstr>Што е „муле“ за преносот на пари?</vt:lpstr>
      <vt:lpstr>Идентификација на „мулиња“ за пренос на пари</vt:lpstr>
      <vt:lpstr>Идентификација на „мулиња“ за пренос на пари</vt:lpstr>
      <vt:lpstr>Меѓународни трансфери</vt:lpstr>
      <vt:lpstr>Меѓународни трансфери</vt:lpstr>
      <vt:lpstr>Меѓународни трансфери</vt:lpstr>
      <vt:lpstr>Типологија на меѓународни трансфери</vt:lpstr>
      <vt:lpstr>Идентификација на употреба на меѓународни трансфери</vt:lpstr>
      <vt:lpstr>Идентификација на употреба на меѓународни трансфери</vt:lpstr>
      <vt:lpstr>Виртуелни валути</vt:lpstr>
      <vt:lpstr>Виртуелни валути и е-пари</vt:lpstr>
      <vt:lpstr>Терминологија</vt:lpstr>
      <vt:lpstr>Виртуелни валути и е-пари</vt:lpstr>
      <vt:lpstr>Категоризирање на виртуелни валути</vt:lpstr>
      <vt:lpstr>Студија на случај: Биткоин</vt:lpstr>
      <vt:lpstr>Студија на случај: Биткоин</vt:lpstr>
      <vt:lpstr>Криминална употреба на виртуелна валута: Рансомвер</vt:lpstr>
      <vt:lpstr>Екосистем на виртуелна валута:</vt:lpstr>
      <vt:lpstr>Врска меѓу виртуелните валути и традиционалниот финансиски систем</vt:lpstr>
      <vt:lpstr>Типологија на виртуелната валута</vt:lpstr>
      <vt:lpstr>Идентификација на употребата на виртуелни валути</vt:lpstr>
      <vt:lpstr>Идентификација на употребата на виртуелни валути</vt:lpstr>
      <vt:lpstr>Замрзнување, заплена и конфискација на виртуелна валута</vt:lpstr>
      <vt:lpstr>Преглед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Alkemist</cp:lastModifiedBy>
  <cp:revision>346</cp:revision>
  <cp:lastPrinted>2016-05-18T07:38:13Z</cp:lastPrinted>
  <dcterms:created xsi:type="dcterms:W3CDTF">2013-06-24T06:40:18Z</dcterms:created>
  <dcterms:modified xsi:type="dcterms:W3CDTF">2017-11-09T17:57:03Z</dcterms:modified>
</cp:coreProperties>
</file>